
<file path=[Content_Types].xml><?xml version="1.0" encoding="utf-8"?>
<Types xmlns="http://schemas.openxmlformats.org/package/2006/content-types">
  <Default Extension="png" ContentType="image/png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3"/>
  </p:notesMasterIdLst>
  <p:handoutMasterIdLst>
    <p:handoutMasterId r:id="rId54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18" r:id="rId16"/>
    <p:sldId id="335" r:id="rId17"/>
    <p:sldId id="336" r:id="rId18"/>
    <p:sldId id="337" r:id="rId19"/>
    <p:sldId id="338" r:id="rId20"/>
    <p:sldId id="320" r:id="rId21"/>
    <p:sldId id="339" r:id="rId22"/>
    <p:sldId id="340" r:id="rId23"/>
    <p:sldId id="323" r:id="rId24"/>
    <p:sldId id="341" r:id="rId25"/>
    <p:sldId id="342" r:id="rId26"/>
    <p:sldId id="324" r:id="rId27"/>
    <p:sldId id="326" r:id="rId28"/>
    <p:sldId id="257" r:id="rId29"/>
    <p:sldId id="259" r:id="rId30"/>
    <p:sldId id="260" r:id="rId31"/>
    <p:sldId id="284" r:id="rId32"/>
    <p:sldId id="261" r:id="rId33"/>
    <p:sldId id="285" r:id="rId34"/>
    <p:sldId id="327" r:id="rId35"/>
    <p:sldId id="286" r:id="rId36"/>
    <p:sldId id="287" r:id="rId37"/>
    <p:sldId id="296" r:id="rId38"/>
    <p:sldId id="263" r:id="rId39"/>
    <p:sldId id="264" r:id="rId40"/>
    <p:sldId id="265" r:id="rId41"/>
    <p:sldId id="266" r:id="rId42"/>
    <p:sldId id="267" r:id="rId43"/>
    <p:sldId id="288" r:id="rId44"/>
    <p:sldId id="289" r:id="rId45"/>
    <p:sldId id="268" r:id="rId46"/>
    <p:sldId id="291" r:id="rId47"/>
    <p:sldId id="292" r:id="rId48"/>
    <p:sldId id="290" r:id="rId49"/>
    <p:sldId id="322" r:id="rId50"/>
    <p:sldId id="328" r:id="rId51"/>
    <p:sldId id="329" r:id="rId52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59">
          <p15:clr>
            <a:srgbClr val="A4A3A4"/>
          </p15:clr>
        </p15:guide>
        <p15:guide id="2" orient="horz" pos="1469">
          <p15:clr>
            <a:srgbClr val="A4A3A4"/>
          </p15:clr>
        </p15:guide>
        <p15:guide id="3" orient="horz" pos="284">
          <p15:clr>
            <a:srgbClr val="A4A3A4"/>
          </p15:clr>
        </p15:guide>
        <p15:guide id="4" orient="horz" pos="4026">
          <p15:clr>
            <a:srgbClr val="A4A3A4"/>
          </p15:clr>
        </p15:guide>
        <p15:guide id="5" orient="horz" pos="2838">
          <p15:clr>
            <a:srgbClr val="A4A3A4"/>
          </p15:clr>
        </p15:guide>
        <p15:guide id="6" orient="horz" pos="2747">
          <p15:clr>
            <a:srgbClr val="A4A3A4"/>
          </p15:clr>
        </p15:guide>
        <p15:guide id="7" pos="5542">
          <p15:clr>
            <a:srgbClr val="A4A3A4"/>
          </p15:clr>
        </p15:guide>
        <p15:guide id="8" pos="382">
          <p15:clr>
            <a:srgbClr val="A4A3A4"/>
          </p15:clr>
        </p15:guide>
        <p15:guide id="9" pos="2042">
          <p15:clr>
            <a:srgbClr val="A4A3A4"/>
          </p15:clr>
        </p15:guide>
        <p15:guide id="10" pos="2126">
          <p15:clr>
            <a:srgbClr val="A4A3A4"/>
          </p15:clr>
        </p15:guide>
        <p15:guide id="11" pos="3878">
          <p15:clr>
            <a:srgbClr val="A4A3A4"/>
          </p15:clr>
        </p15:guide>
        <p15:guide id="12" pos="3787">
          <p15:clr>
            <a:srgbClr val="A4A3A4"/>
          </p15:clr>
        </p15:guide>
        <p15:guide id="13" pos="5628">
          <p15:clr>
            <a:srgbClr val="A4A3A4"/>
          </p15:clr>
        </p15:guide>
        <p15:guide id="14" pos="7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DD"/>
    <a:srgbClr val="16153E"/>
    <a:srgbClr val="5E3B28"/>
    <a:srgbClr val="EC008B"/>
    <a:srgbClr val="89CBFF"/>
    <a:srgbClr val="C0C0C0"/>
    <a:srgbClr val="8E8E8E"/>
    <a:srgbClr val="F3F3F3"/>
    <a:srgbClr val="F5F5FF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3" autoAdjust="0"/>
    <p:restoredTop sz="94857" autoAdjust="0"/>
  </p:normalViewPr>
  <p:slideViewPr>
    <p:cSldViewPr snapToGrid="0">
      <p:cViewPr varScale="1">
        <p:scale>
          <a:sx n="111" d="100"/>
          <a:sy n="111" d="100"/>
        </p:scale>
        <p:origin x="-654" y="-84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13/04/2015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13/04/2015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38.xml"/><Relationship Id="rId7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32.xml"/><Relationship Id="rId5" Type="http://schemas.openxmlformats.org/officeDocument/2006/relationships/slide" Target="slide18.xml"/><Relationship Id="rId10" Type="http://schemas.openxmlformats.org/officeDocument/2006/relationships/slide" Target="slide7.xml"/><Relationship Id="rId4" Type="http://schemas.openxmlformats.org/officeDocument/2006/relationships/slide" Target="slide29.xml"/><Relationship Id="rId9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emf"/><Relationship Id="rId4" Type="http://schemas.openxmlformats.org/officeDocument/2006/relationships/oleObject" Target="../embeddings/Microsoft_Excel_97-2003_Worksheet1.xls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6.emf"/><Relationship Id="rId4" Type="http://schemas.openxmlformats.org/officeDocument/2006/relationships/oleObject" Target="../embeddings/Microsoft_Excel_97-2003_Worksheet2.xls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7.png"/><Relationship Id="rId4" Type="http://schemas.openxmlformats.org/officeDocument/2006/relationships/oleObject" Target="../embeddings/Microsoft_Excel_97-2003_Worksheet3.xls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370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099260" y="1760762"/>
            <a:ext cx="3241008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614976" cy="993926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53599" y="1680556"/>
            <a:ext cx="9469392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4000" i="1" cap="none" dirty="0" smtClean="0">
                <a:solidFill>
                  <a:schemeClr val="tx1"/>
                </a:solidFill>
              </a:rPr>
              <a:t>Images are simple, there are only a few things you need: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222131" y="2994768"/>
            <a:ext cx="4923691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3600" dirty="0" smtClean="0"/>
              <a:t>Width (even) and Height</a:t>
            </a:r>
          </a:p>
          <a:p>
            <a:pPr lvl="3" fontAlgn="auto"/>
            <a:r>
              <a:rPr lang="en-US" sz="3600" dirty="0" smtClean="0"/>
              <a:t>Display: block</a:t>
            </a:r>
          </a:p>
          <a:p>
            <a:pPr lvl="3" fontAlgn="auto"/>
            <a:r>
              <a:rPr lang="en-US" sz="3600" dirty="0" smtClean="0"/>
              <a:t>Border: none</a:t>
            </a:r>
          </a:p>
          <a:p>
            <a:pPr lvl="3" fontAlgn="auto"/>
            <a:r>
              <a:rPr lang="en-US" sz="3600" dirty="0" smtClean="0"/>
              <a:t>Alt text?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2669075"/>
            <a:ext cx="5207000" cy="26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26" y="5715000"/>
            <a:ext cx="7296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 smtClean="0"/>
              <a:t>&lt;p&gt; stands for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51910" y="2589047"/>
            <a:ext cx="1871738" cy="192421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Paragraph support is a mess!</a:t>
            </a:r>
            <a:endParaRPr lang="en-US" sz="20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23648" y="3550821"/>
            <a:ext cx="101747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2542" y="1601357"/>
            <a:ext cx="203517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Gmail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had issues with paragraph formatting in the past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08017" y="1609712"/>
            <a:ext cx="2399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Yahoo! 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Paragraphs have no bottom spacing by default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5278" y="4513263"/>
            <a:ext cx="233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Outlook.com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pre-set margins and line-heights that cannot be adjusted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2154" y="4513263"/>
            <a:ext cx="2872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 2007/2010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Ignore padding in paragraphs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7544021" y="1404332"/>
            <a:ext cx="2710166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Equal width all in a 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4757036" y="1410682"/>
            <a:ext cx="2702676" cy="79387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We can put three columns Of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/>
          </p:nvPr>
        </p:nvSpPr>
        <p:spPr>
          <a:xfrm>
            <a:off x="1892782" y="1404332"/>
            <a:ext cx="2724481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When working with tables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build="p"/>
      <p:bldP spid="16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2205640"/>
            <a:ext cx="12198350" cy="396686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Many email clients will still use 100% 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9"/>
          </p:nvPr>
        </p:nvSpPr>
        <p:spPr>
          <a:xfrm>
            <a:off x="2942" y="1811814"/>
            <a:ext cx="12195408" cy="396686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  No matter what width you set for them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1417988"/>
            <a:ext cx="12198349" cy="396685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Div’s</a:t>
            </a:r>
            <a:r>
              <a:rPr lang="en-US" dirty="0" smtClean="0">
                <a:solidFill>
                  <a:schemeClr val="bg1"/>
                </a:solidFill>
              </a:rPr>
              <a:t> don’t like to play nice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Curved Connector 25"/>
          <p:cNvCxnSpPr/>
          <p:nvPr/>
        </p:nvCxnSpPr>
        <p:spPr>
          <a:xfrm rot="10800000">
            <a:off x="3888337" y="3110670"/>
            <a:ext cx="2401371" cy="863126"/>
          </a:xfrm>
          <a:prstGeom prst="curvedConnector3">
            <a:avLst>
              <a:gd name="adj1" fmla="val 100178"/>
            </a:avLst>
          </a:prstGeom>
          <a:ln w="38100" cap="rnd" cmpd="sng">
            <a:solidFill>
              <a:schemeClr val="accent3"/>
            </a:solidFill>
            <a:prstDash val="lgDash"/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9708" y="3698408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This width gets ignored!</a:t>
            </a:r>
          </a:p>
        </p:txBody>
      </p:sp>
    </p:spTree>
    <p:extLst>
      <p:ext uri="{BB962C8B-B14F-4D97-AF65-F5344CB8AC3E}">
        <p14:creationId xmlns:p14="http://schemas.microsoft.com/office/powerpoint/2010/main" val="1458319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19" grpId="0" build="p"/>
      <p:bldP spid="20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/>
            </a:gs>
            <a:gs pos="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UL Need an alternative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Look out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2830005"/>
          </a:xfrm>
        </p:spPr>
        <p:txBody>
          <a:bodyPr/>
          <a:lstStyle/>
          <a:p>
            <a:pPr lvl="3"/>
            <a:r>
              <a:rPr lang="en-US" sz="2800" dirty="0" smtClean="0"/>
              <a:t>“Certain” clients have limited support for list items (UL, OL, LI)</a:t>
            </a:r>
            <a:endParaRPr lang="en-US" sz="2800" dirty="0"/>
          </a:p>
          <a:p>
            <a:pPr lvl="3"/>
            <a:r>
              <a:rPr lang="en-US" sz="2800" dirty="0" smtClean="0"/>
              <a:t>They will render your lists as paragraphs and spans and ignore CSS list styles</a:t>
            </a:r>
            <a:endParaRPr lang="en-US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92969" y="726474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Arial Narrow" charset="0"/>
                <a:cs typeface="Arial Narrow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OutLook</a:t>
            </a:r>
            <a:r>
              <a:rPr lang="en-US" dirty="0" smtClean="0">
                <a:latin typeface="Arial Narrow" charset="0"/>
                <a:cs typeface="Arial Narrow" charset="0"/>
              </a:rPr>
              <a:t>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52" y="2660913"/>
            <a:ext cx="7309698" cy="419708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097810" y="921641"/>
            <a:ext cx="543047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By using tables, we avoid any need to use complicated list styles, which aren’t properly supported. And we can use anything we want for our bullets. Win-win!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8626168" y="2479549"/>
            <a:ext cx="371535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5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 build="p"/>
      <p:bldP spid="9" grpId="0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82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Why Margins don’t work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2992759"/>
            <a:ext cx="4174959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Email spacing options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4071" y="3831243"/>
            <a:ext cx="2951540" cy="2447386"/>
            <a:chOff x="450851" y="4429703"/>
            <a:chExt cx="1721568" cy="2447386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Images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50851" y="4861153"/>
              <a:ext cx="1721568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1px transparent images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Stretch the image to the size you need inside a table cell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If images are disabled, client sees a lot of broken image icons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190811" y="3834944"/>
            <a:ext cx="3055454" cy="2412345"/>
            <a:chOff x="2547937" y="4429703"/>
            <a:chExt cx="1580926" cy="2412345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Padding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7" y="4826112"/>
              <a:ext cx="1580926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Apply padding to our table cells in place of margins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Only issue with support is on paragraphs, which we aren’t using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Emails use box styling, so padding </a:t>
              </a:r>
              <a:r>
                <a:rPr lang="en-US" sz="1800" dirty="0" smtClean="0">
                  <a:solidFill>
                    <a:schemeClr val="tx1"/>
                  </a:solidFill>
                </a:rPr>
                <a:t>is </a:t>
              </a:r>
              <a:r>
                <a:rPr lang="en-US" sz="1800" b="1" i="1" dirty="0" smtClean="0">
                  <a:solidFill>
                    <a:schemeClr val="tx1"/>
                  </a:solidFill>
                </a:rPr>
                <a:t>added</a:t>
              </a:r>
              <a:r>
                <a:rPr lang="en-US" sz="1800" dirty="0" smtClean="0">
                  <a:solidFill>
                    <a:schemeClr val="tx1"/>
                  </a:solidFill>
                </a:rPr>
                <a:t> to the width. Must remember to account for extra size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65830" y="3831243"/>
            <a:ext cx="2814290" cy="2100576"/>
            <a:chOff x="4637088" y="4429703"/>
            <a:chExt cx="1220005" cy="2100576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Cells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37088" y="4829813"/>
              <a:ext cx="1220005" cy="170046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table cells with a set height and width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Must have content in the cell or some email clients will ignore it altogether (use </a:t>
              </a:r>
              <a:r>
                <a:rPr lang="en-US" sz="1800" dirty="0" smtClean="0">
                  <a:solidFill>
                    <a:schemeClr val="accent3"/>
                  </a:solidFill>
                </a:rPr>
                <a:t>&amp;</a:t>
              </a:r>
              <a:r>
                <a:rPr lang="en-US" sz="1800" dirty="0" err="1" smtClean="0">
                  <a:solidFill>
                    <a:schemeClr val="accent3"/>
                  </a:solidFill>
                </a:rPr>
                <a:t>nbsp</a:t>
              </a:r>
              <a:r>
                <a:rPr lang="en-US" sz="1800" dirty="0" smtClean="0">
                  <a:solidFill>
                    <a:schemeClr val="accent3"/>
                  </a:solidFill>
                </a:rPr>
                <a:t>; </a:t>
              </a:r>
              <a:r>
                <a:rPr lang="en-US" sz="1800" dirty="0" smtClean="0">
                  <a:solidFill>
                    <a:schemeClr val="tx1"/>
                  </a:solidFill>
                </a:rPr>
                <a:t>as content)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3443800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601448" y="1371235"/>
            <a:ext cx="11465869" cy="1132684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800" dirty="0" smtClean="0"/>
              <a:t>Support issues for margins go beyond just paragraphs</a:t>
            </a:r>
            <a:endParaRPr lang="en-US" sz="2800" dirty="0"/>
          </a:p>
          <a:p>
            <a:pPr lvl="3"/>
            <a:r>
              <a:rPr lang="en-US" sz="2800" dirty="0" smtClean="0"/>
              <a:t>Outlook.com has no support for margins of any kind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3647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hlinkClick r:id="rId3" action="ppaction://hlinksldjump"/>
          </p:cNvPr>
          <p:cNvSpPr/>
          <p:nvPr/>
        </p:nvSpPr>
        <p:spPr>
          <a:xfrm>
            <a:off x="9182508" y="4452621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4" action="ppaction://hlinksldjump"/>
          </p:cNvPr>
          <p:cNvSpPr/>
          <p:nvPr/>
        </p:nvSpPr>
        <p:spPr>
          <a:xfrm>
            <a:off x="3978627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5" action="ppaction://hlinksldjump"/>
          </p:cNvPr>
          <p:cNvSpPr/>
          <p:nvPr/>
        </p:nvSpPr>
        <p:spPr>
          <a:xfrm>
            <a:off x="63217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6" action="ppaction://hlinksldjump"/>
          </p:cNvPr>
          <p:cNvSpPr/>
          <p:nvPr/>
        </p:nvSpPr>
        <p:spPr>
          <a:xfrm>
            <a:off x="82063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7" action="ppaction://hlinksldjump"/>
          </p:cNvPr>
          <p:cNvSpPr/>
          <p:nvPr/>
        </p:nvSpPr>
        <p:spPr>
          <a:xfrm>
            <a:off x="449045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10116901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>
            <a:hlinkClick r:id="rId9" action="ppaction://hlinksldjump"/>
          </p:cNvPr>
          <p:cNvSpPr/>
          <p:nvPr/>
        </p:nvSpPr>
        <p:spPr>
          <a:xfrm>
            <a:off x="77506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7924" y="225144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23017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0770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378331" y="2234738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611869" y="2884547"/>
            <a:ext cx="450713" cy="215444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673740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5475476" y="2884850"/>
            <a:ext cx="430798" cy="215444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517278" y="3175005"/>
            <a:ext cx="1629334" cy="456535"/>
          </a:xfrm>
        </p:spPr>
        <p:txBody>
          <a:bodyPr/>
          <a:lstStyle/>
          <a:p>
            <a:r>
              <a:rPr lang="en-US" dirty="0"/>
              <a:t>Click here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if </a:t>
            </a:r>
            <a:r>
              <a:rPr lang="en-US" dirty="0"/>
              <a:t>you can!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202091" y="2242179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51690" y="288256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3481963" y="2890602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5352764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329121" y="2884850"/>
            <a:ext cx="430798" cy="215444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388509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6055735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7206410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219746" y="2884850"/>
            <a:ext cx="430798" cy="215444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279134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>
          <a:xfrm>
            <a:off x="7946359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097037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>
          <a:xfrm>
            <a:off x="11060529" y="2884850"/>
            <a:ext cx="430798" cy="215444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10119915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9787142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10937818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674686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877304" y="4852779"/>
            <a:ext cx="505278" cy="215444"/>
          </a:xfrm>
        </p:spPr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974334" y="5159629"/>
            <a:ext cx="1628656" cy="215444"/>
          </a:xfrm>
        </p:spPr>
        <p:txBody>
          <a:bodyPr/>
          <a:lstStyle/>
          <a:p>
            <a:r>
              <a:rPr lang="en-US" dirty="0" smtClean="0"/>
              <a:t>What’s in a name?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7343804" y="4210440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10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8533135" y="4860249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7637736" y="5150704"/>
            <a:ext cx="1609250" cy="215444"/>
          </a:xfrm>
        </p:spPr>
        <p:txBody>
          <a:bodyPr/>
          <a:lstStyle/>
          <a:p>
            <a:r>
              <a:rPr lang="en-US" dirty="0" smtClean="0"/>
              <a:t>Looking Forward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755255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8403231" y="4866304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>
            <a:hlinkClick r:id="rId10" action="ppaction://hlinksldjump"/>
          </p:cNvPr>
          <p:cNvSpPr/>
          <p:nvPr/>
        </p:nvSpPr>
        <p:spPr>
          <a:xfrm>
            <a:off x="259077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1" action="ppaction://hlinksldjump"/>
          </p:cNvPr>
          <p:cNvSpPr/>
          <p:nvPr/>
        </p:nvSpPr>
        <p:spPr>
          <a:xfrm>
            <a:off x="7541852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1823267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2741462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rId4" action="ppaction://hlinksldjump"/>
          </p:cNvPr>
          <p:cNvSpPr/>
          <p:nvPr/>
        </p:nvSpPr>
        <p:spPr>
          <a:xfrm>
            <a:off x="1964834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2046345" y="5162430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879345" y="4850961"/>
            <a:ext cx="505278" cy="215444"/>
          </a:xfrm>
        </p:spPr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61" name="Rectangle 60">
            <a:hlinkClick r:id="rId4" action="ppaction://hlinksldjump"/>
          </p:cNvPr>
          <p:cNvSpPr/>
          <p:nvPr/>
        </p:nvSpPr>
        <p:spPr>
          <a:xfrm>
            <a:off x="5763270" y="4452622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5536243" y="4225723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6687585" y="4851351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64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5784615" y="5158201"/>
            <a:ext cx="1628656" cy="430887"/>
          </a:xfrm>
        </p:spPr>
        <p:txBody>
          <a:bodyPr/>
          <a:lstStyle/>
          <a:p>
            <a:r>
              <a:rPr lang="en-US" dirty="0" smtClean="0"/>
              <a:t>Back in fashion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6565536" y="4856843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10238775" y="4859123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9519865" y="5149278"/>
            <a:ext cx="1629334" cy="430887"/>
          </a:xfrm>
        </p:spPr>
        <p:txBody>
          <a:bodyPr/>
          <a:lstStyle/>
          <a:p>
            <a:r>
              <a:rPr lang="en-US" dirty="0" smtClean="0"/>
              <a:t>Your questions… answered!</a:t>
            </a:r>
            <a:endParaRPr lang="en-US" dirty="0"/>
          </a:p>
        </p:txBody>
      </p:sp>
      <p:sp>
        <p:nvSpPr>
          <p:cNvPr id="68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10116066" y="4857260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70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9076759" y="4228945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11</a:t>
            </a:r>
            <a:endParaRPr lang="en-US" dirty="0">
              <a:solidFill>
                <a:srgbClr val="EC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3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2149" y="5580402"/>
            <a:ext cx="386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Vertical</a:t>
            </a:r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4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6135" y="5580402"/>
            <a:ext cx="4242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418866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85000"/>
              </a:schemeClr>
            </a:gs>
            <a:gs pos="82000">
              <a:schemeClr val="bg1"/>
            </a:gs>
            <a:gs pos="18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6" y="446620"/>
            <a:ext cx="11503779" cy="98745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One last Spacing thing…</a:t>
            </a:r>
            <a:endParaRPr lang="en-US" sz="72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36" y="1375873"/>
            <a:ext cx="7580906" cy="5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59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1"/>
            </a:gs>
            <a:gs pos="22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What’s in a name?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8792535" y="1751681"/>
            <a:ext cx="2923749" cy="4285789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List of Issues:</a:t>
            </a:r>
            <a:endParaRPr lang="en-US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Gmail: </a:t>
            </a:r>
            <a:r>
              <a:rPr lang="en-US" sz="2000" dirty="0" smtClean="0"/>
              <a:t>The link will do nothing if the area on the page you are linking to is already visible</a:t>
            </a:r>
          </a:p>
          <a:p>
            <a:pPr lvl="2">
              <a:buNone/>
            </a:pPr>
            <a:endParaRPr lang="en-US" sz="2000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Outlook 2007: </a:t>
            </a:r>
            <a:r>
              <a:rPr lang="en-US" sz="2000" dirty="0" smtClean="0">
                <a:solidFill>
                  <a:schemeClr val="accent6"/>
                </a:solidFill>
              </a:rPr>
              <a:t>Will move to a spot near the anchor, but usually slightly above or below it</a:t>
            </a:r>
          </a:p>
          <a:p>
            <a:pPr lvl="2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iPhone (iOS8): </a:t>
            </a:r>
            <a:r>
              <a:rPr lang="en-US" sz="2000" dirty="0" smtClean="0">
                <a:solidFill>
                  <a:schemeClr val="accent6"/>
                </a:solidFill>
              </a:rPr>
              <a:t>Anchor links are completely disabled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758031"/>
            <a:ext cx="2587754" cy="3470181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Internal Links</a:t>
            </a:r>
            <a:endParaRPr lang="en-US" dirty="0"/>
          </a:p>
          <a:p>
            <a:pPr lvl="2">
              <a:buNone/>
            </a:pPr>
            <a:r>
              <a:rPr lang="en-US" sz="2400" dirty="0" smtClean="0"/>
              <a:t>Linking to anchors within a page should work, in theory. </a:t>
            </a:r>
          </a:p>
          <a:p>
            <a:pPr lvl="2">
              <a:buNone/>
            </a:pPr>
            <a:endParaRPr lang="en-US" sz="2400" dirty="0"/>
          </a:p>
          <a:p>
            <a:pPr lvl="2">
              <a:buNone/>
            </a:pPr>
            <a:r>
              <a:rPr lang="en-US" sz="2400" dirty="0" smtClean="0"/>
              <a:t>But for some reason a few clients act strangely when a user clicks the link.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&lt;A&gt; problem with no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760158" y="1758031"/>
            <a:ext cx="4811280" cy="4091889"/>
          </a:xfrm>
        </p:spPr>
        <p:txBody>
          <a:bodyPr/>
          <a:lstStyle/>
          <a:p>
            <a:pPr lvl="1">
              <a:buNone/>
            </a:pPr>
            <a:r>
              <a:rPr lang="en-US" dirty="0" smtClean="0"/>
              <a:t>Two options:</a:t>
            </a:r>
            <a:endParaRPr lang="en-US" dirty="0"/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name=“bookmark”&gt;</a:t>
            </a:r>
            <a:endParaRPr lang="en-US" sz="2400" dirty="0">
              <a:solidFill>
                <a:schemeClr val="accent2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id=“bookmark”&gt;</a:t>
            </a:r>
          </a:p>
          <a:p>
            <a:pPr marL="92075" lvl="3" indent="0">
              <a:buNone/>
            </a:pPr>
            <a:endParaRPr lang="en-US" sz="2400" dirty="0"/>
          </a:p>
          <a:p>
            <a:pPr marL="92075" lvl="3" indent="0">
              <a:buNone/>
            </a:pPr>
            <a:r>
              <a:rPr lang="en-US" sz="2400" dirty="0" smtClean="0"/>
              <a:t>Neither option is supported universally, with </a:t>
            </a:r>
            <a:r>
              <a:rPr lang="en-US" sz="2400" b="1" dirty="0" smtClean="0">
                <a:solidFill>
                  <a:schemeClr val="accent2"/>
                </a:solidFill>
              </a:rPr>
              <a:t>name </a:t>
            </a:r>
            <a:r>
              <a:rPr lang="en-US" sz="2400" dirty="0" smtClean="0">
                <a:solidFill>
                  <a:schemeClr val="tx1"/>
                </a:solidFill>
              </a:rPr>
              <a:t>having slightly better support.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Some developers recommend combining both options:</a:t>
            </a: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 id=“bookmark&gt;</a:t>
            </a:r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3">
                <a:lumMod val="20000"/>
                <a:lumOff val="80000"/>
              </a:schemeClr>
            </a:gs>
            <a:gs pos="78000">
              <a:schemeClr val="bg1"/>
            </a:gs>
            <a:gs pos="22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1562376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Inline CSS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1562376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No CSS 3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1562376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!important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1562376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Media Queries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534767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/>
                </a:solidFill>
              </a:rPr>
              <a:t>Back in Fashion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8" name="Title 6"/>
          <p:cNvSpPr txBox="1">
            <a:spLocks/>
          </p:cNvSpPr>
          <p:nvPr/>
        </p:nvSpPr>
        <p:spPr>
          <a:xfrm>
            <a:off x="585846" y="727561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3"/>
                </a:solidFill>
              </a:rPr>
              <a:t>Yesterdays Styles, Today!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746950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You can choose how you want to do this: write it inline yourself, or use a pre-mailer to inline your </a:t>
            </a:r>
            <a:r>
              <a:rPr lang="en-US" dirty="0" err="1" smtClean="0"/>
              <a:t>css</a:t>
            </a:r>
            <a:r>
              <a:rPr lang="en-US" dirty="0" smtClean="0"/>
              <a:t>/sass/less file.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err="1" smtClean="0">
                <a:solidFill>
                  <a:schemeClr val="accent3"/>
                </a:solidFill>
              </a:rPr>
              <a:t>Klick</a:t>
            </a:r>
            <a:r>
              <a:rPr lang="en-US" dirty="0" smtClean="0">
                <a:solidFill>
                  <a:schemeClr val="accent3"/>
                </a:solidFill>
              </a:rPr>
              <a:t> has a tool for this!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585522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Many email clients are old and CSS 3 support is limited. Even older CSS has issues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Look online </a:t>
            </a:r>
            <a:r>
              <a:rPr lang="en-US" dirty="0" smtClean="0"/>
              <a:t>before using a style that may not be supported!</a:t>
            </a: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341846" y="3480177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 !important tag breaks styles in Outlook, and it is completely unnecessary.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/>
              <a:t>Generally, </a:t>
            </a:r>
            <a:r>
              <a:rPr lang="en-US" dirty="0" smtClean="0">
                <a:solidFill>
                  <a:schemeClr val="accent3"/>
                </a:solidFill>
              </a:rPr>
              <a:t>our styles are not inherited</a:t>
            </a:r>
            <a:r>
              <a:rPr lang="en-US" dirty="0" smtClean="0"/>
              <a:t> so we apply them to every element anyway.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9151061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They just don’t work, mostly due to Gmail stripping them out.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Pseudo styles such as :hover and :after</a:t>
            </a:r>
            <a:r>
              <a:rPr lang="en-US" dirty="0" smtClean="0"/>
              <a:t> need to be avoided as well.</a:t>
            </a:r>
          </a:p>
        </p:txBody>
      </p:sp>
    </p:spTree>
    <p:extLst>
      <p:ext uri="{BB962C8B-B14F-4D97-AF65-F5344CB8AC3E}">
        <p14:creationId xmlns:p14="http://schemas.microsoft.com/office/powerpoint/2010/main" val="1768525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19" grpId="0" uiExpand="1" build="p"/>
      <p:bldP spid="20" grpId="0" uiExpand="1" build="p"/>
      <p:bldP spid="21" grpId="0" uiExpand="1" build="p"/>
      <p:bldP spid="2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40000">
              <a:schemeClr val="accent1">
                <a:tint val="44500"/>
                <a:satMod val="160000"/>
              </a:schemeClr>
            </a:gs>
            <a:gs pos="84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93472" y="1593008"/>
            <a:ext cx="10826261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Android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width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min-width</a:t>
            </a:r>
            <a:endParaRPr lang="en-US" sz="2400" dirty="0"/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93473" y="3204969"/>
            <a:ext cx="1081771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iPhone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font size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-</a:t>
            </a:r>
            <a:r>
              <a:rPr lang="en-US" sz="2400" dirty="0" err="1" smtClean="0"/>
              <a:t>webkit-text-size-adjust:none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93473" y="4840936"/>
            <a:ext cx="1075789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Outlook </a:t>
            </a:r>
            <a:r>
              <a:rPr lang="en-US" sz="3200" dirty="0" smtClean="0">
                <a:solidFill>
                  <a:srgbClr val="16153E"/>
                </a:solidFill>
              </a:rPr>
              <a:t>Doesn’t like spacing your tables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Make sure your padding is always applied to table cells, not the table itself</a:t>
            </a:r>
            <a:endParaRPr lang="en-US" sz="2400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60405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Back in Fashion</a:t>
            </a:r>
            <a:endParaRPr lang="en-US" sz="12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68754" y="710469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2"/>
                </a:solidFill>
              </a:rPr>
              <a:t>Some styles just clash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93263" y="2913961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29000">
                  <a:schemeClr val="accent6"/>
                </a:gs>
                <a:gs pos="0">
                  <a:schemeClr val="accent3"/>
                </a:gs>
                <a:gs pos="72000">
                  <a:schemeClr val="accent1">
                    <a:tint val="44500"/>
                    <a:satMod val="16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3263" y="4469296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40000">
                  <a:schemeClr val="accent6"/>
                </a:gs>
                <a:gs pos="0">
                  <a:schemeClr val="accent3"/>
                </a:gs>
                <a:gs pos="73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07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  <p:bldP spid="1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7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2" y="1962789"/>
            <a:ext cx="2521033" cy="2663806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50" y="1962789"/>
            <a:ext cx="3177186" cy="254839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2" y="2470822"/>
            <a:ext cx="3197832" cy="2231380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2" y="4987848"/>
            <a:ext cx="3197832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7" y="1991581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2" y="2476095"/>
            <a:ext cx="5374898" cy="12464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2" y="4147006"/>
            <a:ext cx="2638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5" y="697280"/>
            <a:ext cx="4939444" cy="443198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567874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906404"/>
            <a:ext cx="3341076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5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2306399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2025413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9" y="5673211"/>
            <a:ext cx="11281629" cy="984885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59488" y="4897647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dirty="0" smtClean="0"/>
              <a:t>+ 1 More Thing</a:t>
            </a: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2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4" y="2258243"/>
            <a:ext cx="588963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8" y="3690169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5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9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7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4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3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6"/>
            <a:ext cx="698501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0" y="5058445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9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1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3999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5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8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3835612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6" y="2484440"/>
            <a:ext cx="258775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1" y="2484440"/>
            <a:ext cx="2583677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4" y="2484440"/>
            <a:ext cx="2585796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4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6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1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5" y="2056900"/>
            <a:ext cx="1365226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9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8" y="2064827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3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8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4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8" y="1876990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60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3" y="2253457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6" y="2253457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4" y="2253457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4" y="2592388"/>
            <a:ext cx="558799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3" y="2592388"/>
            <a:ext cx="558799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4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8" y="2880097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1" y="3308878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4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5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1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50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3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9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9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9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1" y="4469899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7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1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5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3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9"/>
            <a:ext cx="1831544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39" y="2332039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2" y="2366210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4" y="2247418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3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20"/>
            <a:ext cx="1410932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2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6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8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8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1" y="2137881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9" y="2139468"/>
            <a:ext cx="1489403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1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6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1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2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5" y="5427132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3" y="5438471"/>
            <a:ext cx="551948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5" y="1816021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6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5" y="1816021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5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9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1" y="-349520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2"/>
            <a:ext cx="2316157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3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9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1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5207" y="2141843"/>
            <a:ext cx="10691259" cy="2010521"/>
            <a:chOff x="2139454" y="2533427"/>
            <a:chExt cx="7911506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9454" y="286998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7431" y="253342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7511" y="300809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0375" y="353991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384" y="314621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916" y="3408154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854" y="300174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6388" y="350816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3" y="3788699"/>
            <a:ext cx="3065720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8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1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2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2" y="1453977"/>
            <a:ext cx="6310448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8" y="3980051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4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8" y="3980051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6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6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8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7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4" y="4511679"/>
            <a:ext cx="4068899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3"/>
            <a:ext cx="10975489" cy="886397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8" y="1940332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70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20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7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4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8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4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7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2" y="4424392"/>
            <a:ext cx="1503922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51" y="3320731"/>
            <a:ext cx="140745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6" y="3245392"/>
            <a:ext cx="292101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6" y="3813717"/>
            <a:ext cx="292101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6" y="4382042"/>
            <a:ext cx="292101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6" y="4950366"/>
            <a:ext cx="292101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6" y="2170933"/>
            <a:ext cx="3167060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60" y="3240473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60" y="379269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60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60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7" y="2351850"/>
            <a:ext cx="1346199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4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321635" y="3398497"/>
            <a:ext cx="8142720" cy="1671854"/>
            <a:chOff x="2095813" y="2533427"/>
            <a:chExt cx="7998649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95813" y="2869983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74097" y="2533427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244063" y="300809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27624" y="3539919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1591" y="3146212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84191" y="3408154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39003" y="300174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623330" y="350816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452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3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6863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529275"/>
            <a:ext cx="1419043" cy="276999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5" y="2529275"/>
            <a:ext cx="1885814" cy="27699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3" y="2529275"/>
            <a:ext cx="1536514" cy="276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7272" y="2805803"/>
            <a:ext cx="1390723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6546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5817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6" y="3507611"/>
          <a:ext cx="5418138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7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6" y="3507611"/>
                        <a:ext cx="5418138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4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7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3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997" y="3700756"/>
            <a:ext cx="1507285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7"/>
            <a:ext cx="458126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8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8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66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8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419" y="3516090"/>
            <a:ext cx="56457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7"/>
            <a:ext cx="1319211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40" y="1756295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5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6495" y="3900456"/>
            <a:ext cx="56457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1" y="1703410"/>
            <a:ext cx="2117844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9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4" y="4459001"/>
            <a:ext cx="2492543" cy="384175"/>
            <a:chOff x="512762" y="4173538"/>
            <a:chExt cx="2492543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1" y="4173538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4"/>
            <a:ext cx="2729836" cy="369332"/>
            <a:chOff x="517525" y="4613275"/>
            <a:chExt cx="2729836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3" y="4613275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90" y="4432013"/>
            <a:ext cx="955674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9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04284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9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7" y="236537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4" y="287813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30" y="4493923"/>
            <a:ext cx="2494133" cy="369332"/>
            <a:chOff x="4995863" y="4208463"/>
            <a:chExt cx="2494132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8" y="4917787"/>
            <a:ext cx="2729835" cy="383620"/>
            <a:chOff x="5002213" y="4632325"/>
            <a:chExt cx="2729836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19471" y="4417726"/>
            <a:ext cx="938214" cy="941387"/>
            <a:chOff x="7739063" y="4132263"/>
            <a:chExt cx="938213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56383" y="4354513"/>
              <a:ext cx="4892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1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4" y="727559"/>
            <a:ext cx="4939368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9" y="2475707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4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1" y="3560764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2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6" y="5078775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1" y="3135781"/>
            <a:ext cx="2049323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5" y="4173507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1" y="5024184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10" y="2327779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7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2962349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uiExpand="1" build="p"/>
      <p:bldP spid="25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" y="449859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grpSp>
        <p:nvGrpSpPr>
          <p:cNvPr id="5" name="Group 4"/>
          <p:cNvGrpSpPr/>
          <p:nvPr/>
        </p:nvGrpSpPr>
        <p:grpSpPr>
          <a:xfrm>
            <a:off x="61546" y="5122140"/>
            <a:ext cx="6497513" cy="1177245"/>
            <a:chOff x="61546" y="5122140"/>
            <a:chExt cx="6497513" cy="1177245"/>
          </a:xfrm>
        </p:grpSpPr>
        <p:sp>
          <p:nvSpPr>
            <p:cNvPr id="17" name="Content Placeholder 3"/>
            <p:cNvSpPr txBox="1">
              <a:spLocks/>
            </p:cNvSpPr>
            <p:nvPr/>
          </p:nvSpPr>
          <p:spPr>
            <a:xfrm>
              <a:off x="61546" y="5122140"/>
              <a:ext cx="5319347" cy="1177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glow rad="101600">
                <a:schemeClr val="accent3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fontAlgn="auto">
                <a:buFont typeface="Lucida Grande"/>
                <a:buNone/>
              </a:pPr>
              <a:r>
                <a:rPr lang="en-US" b="1" dirty="0" smtClean="0">
                  <a:solidFill>
                    <a:schemeClr val="accent3"/>
                  </a:solidFill>
                </a:rPr>
                <a:t>Sorry!</a:t>
              </a:r>
            </a:p>
            <a:p>
              <a:pPr lvl="2" fontAlgn="auto">
                <a:buFont typeface="Lucida Grande"/>
                <a:buNone/>
              </a:pPr>
              <a:r>
                <a:rPr lang="en-US" sz="2400" dirty="0" smtClean="0"/>
                <a:t>We need to remove this background image because Outlook doesn’t like nice things.</a:t>
              </a:r>
              <a:endParaRPr lang="en-US" sz="2400" dirty="0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5398476" y="5583273"/>
              <a:ext cx="1160583" cy="25497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78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34187"/>
            <a:ext cx="12198350" cy="2932356"/>
          </a:xfrm>
          <a:solidFill>
            <a:schemeClr val="bg2"/>
          </a:solidFill>
        </p:spPr>
      </p:pic>
      <p:grpSp>
        <p:nvGrpSpPr>
          <p:cNvPr id="2" name="Group 1"/>
          <p:cNvGrpSpPr/>
          <p:nvPr/>
        </p:nvGrpSpPr>
        <p:grpSpPr>
          <a:xfrm>
            <a:off x="1072663" y="2818555"/>
            <a:ext cx="10524392" cy="1445715"/>
            <a:chOff x="1072663" y="2818555"/>
            <a:chExt cx="10524392" cy="1445715"/>
          </a:xfrm>
        </p:grpSpPr>
        <p:sp>
          <p:nvSpPr>
            <p:cNvPr id="12" name="Content Placeholder 3"/>
            <p:cNvSpPr txBox="1">
              <a:spLocks/>
            </p:cNvSpPr>
            <p:nvPr/>
          </p:nvSpPr>
          <p:spPr>
            <a:xfrm>
              <a:off x="1072663" y="2818555"/>
              <a:ext cx="10524392" cy="738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glow rad="101600">
                <a:schemeClr val="accent1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algn="ctr" fontAlgn="auto">
                <a:buFont typeface="Lucida Grande"/>
                <a:buNone/>
              </a:pPr>
              <a:r>
                <a:rPr lang="en-US" sz="2400" dirty="0" smtClean="0">
                  <a:solidFill>
                    <a:schemeClr val="accent6"/>
                  </a:solidFill>
                </a:rPr>
                <a:t>This is all we need to get started. The outer table is used to ensure our email is centered, and the inner table will contain our content. No </a:t>
              </a:r>
              <a:r>
                <a:rPr lang="en-US" sz="2400" dirty="0" err="1" smtClean="0">
                  <a:solidFill>
                    <a:schemeClr val="accent6"/>
                  </a:solidFill>
                </a:rPr>
                <a:t>doctype</a:t>
              </a:r>
              <a:r>
                <a:rPr lang="en-US" sz="2400" dirty="0" smtClean="0">
                  <a:solidFill>
                    <a:schemeClr val="accent6"/>
                  </a:solidFill>
                </a:rPr>
                <a:t>, no head, and no styles!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5400000">
              <a:off x="5119681" y="3783256"/>
              <a:ext cx="707051" cy="2549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stole</a:t>
            </a:r>
            <a:br>
              <a:rPr lang="en-US" dirty="0" smtClean="0"/>
            </a:br>
            <a:r>
              <a:rPr lang="en-US" dirty="0" smtClean="0"/>
              <a:t>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8" y="4151867"/>
            <a:ext cx="4826353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5072</TotalTime>
  <Words>2725</Words>
  <Application>Microsoft Office PowerPoint</Application>
  <PresentationFormat>Custom</PresentationFormat>
  <Paragraphs>593</Paragraphs>
  <Slides>51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Office Theme</vt:lpstr>
      <vt:lpstr>Worksheet</vt:lpstr>
      <vt:lpstr>Microsoft Excel Chart</vt:lpstr>
      <vt:lpstr>PowerPoint Presentation</vt:lpstr>
      <vt:lpstr>Table of contents</vt:lpstr>
      <vt:lpstr>Things to watch out for:</vt:lpstr>
      <vt:lpstr>Text Inside Images</vt:lpstr>
      <vt:lpstr>Non-standard Fonts</vt:lpstr>
      <vt:lpstr>Background Images and Gradients</vt:lpstr>
      <vt:lpstr>Tables are Taboo!</vt:lpstr>
      <vt:lpstr>Building The layout</vt:lpstr>
      <vt:lpstr>Google stole my styles!</vt:lpstr>
      <vt:lpstr>Example Email</vt:lpstr>
      <vt:lpstr>Styled content</vt:lpstr>
      <vt:lpstr>Nested Tables</vt:lpstr>
      <vt:lpstr>The button problem</vt:lpstr>
      <vt:lpstr>The big picture</vt:lpstr>
      <vt:lpstr>&lt;p&gt; stands for problems</vt:lpstr>
      <vt:lpstr>&lt;div&gt; likes to be difficult</vt:lpstr>
      <vt:lpstr>&lt;div&gt; likes to be difficult</vt:lpstr>
      <vt:lpstr>Look out for list items</vt:lpstr>
      <vt:lpstr>Why Margins don’t work</vt:lpstr>
      <vt:lpstr>PowerPoint Presentation</vt:lpstr>
      <vt:lpstr>PowerPoint Presentation</vt:lpstr>
      <vt:lpstr>One last Spacing thing…</vt:lpstr>
      <vt:lpstr>&lt;A&gt; problem with no solution</vt:lpstr>
      <vt:lpstr>PowerPoint Presentation</vt:lpstr>
      <vt:lpstr>PowerPoint Presentation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990</cp:revision>
  <dcterms:created xsi:type="dcterms:W3CDTF">2014-10-09T20:43:58Z</dcterms:created>
  <dcterms:modified xsi:type="dcterms:W3CDTF">2015-04-13T19:24:22Z</dcterms:modified>
</cp:coreProperties>
</file>